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1A08F-615C-5F49-B9EC-CB3860640209}" type="datetimeFigureOut">
              <a:rPr lang="en-US" altLang="ko-KR" smtClean="0"/>
              <a:t>6/21/26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E1A98-0BED-7F45-B6A2-7D929643D5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1537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7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011680"/>
            <a:ext cx="6400800" cy="6400800"/>
          </a:xfrm>
          <a:prstGeom prst="ellipse">
            <a:avLst/>
          </a:prstGeom>
          <a:solidFill>
            <a:srgbClr val="161A42"/>
          </a:solidFill>
          <a:ln/>
        </p:spPr>
      </p:sp>
      <p:sp>
        <p:nvSpPr>
          <p:cNvPr id="3" name="Shape 1"/>
          <p:cNvSpPr/>
          <p:nvPr/>
        </p:nvSpPr>
        <p:spPr>
          <a:xfrm>
            <a:off x="9692640" y="-914400"/>
            <a:ext cx="4206240" cy="4206240"/>
          </a:xfrm>
          <a:prstGeom prst="ellipse">
            <a:avLst/>
          </a:prstGeom>
          <a:solidFill>
            <a:srgbClr val="232B66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15544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ASSURANCE PORTFOLIO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77240" y="196596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지 영 섭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822960" y="30632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Assurance Professional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850392" y="3657600"/>
            <a:ext cx="1463040" cy="0"/>
          </a:xfrm>
          <a:prstGeom prst="line">
            <a:avLst/>
          </a:prstGeom>
          <a:noFill/>
          <a:ln w="31750">
            <a:solidFill>
              <a:srgbClr val="0FA3B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38404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프로세스 설계 · 표준화 · 자동화로 품질을 시스템화합니다</a:t>
            </a:r>
            <a:endParaRPr lang="en-US" sz="1500" dirty="0"/>
          </a:p>
        </p:txBody>
      </p:sp>
      <p:pic>
        <p:nvPicPr>
          <p:cNvPr id="9" name="Image 0" descr="icons/phone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5989320"/>
            <a:ext cx="201168" cy="2011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115568" y="5925312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7D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010-5586-0202</a:t>
            </a:r>
            <a:endParaRPr lang="en-US" sz="1200" dirty="0"/>
          </a:p>
        </p:txBody>
      </p:sp>
      <p:pic>
        <p:nvPicPr>
          <p:cNvPr id="11" name="Image 1" descr="icons/mail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6080" y="5989320"/>
            <a:ext cx="201168" cy="20116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218688" y="5925312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7D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ibis2002@naver.com</a:t>
            </a:r>
            <a:endParaRPr lang="en-US" sz="1200" dirty="0"/>
          </a:p>
        </p:txBody>
      </p:sp>
      <p:pic>
        <p:nvPicPr>
          <p:cNvPr id="13" name="Image 2" descr="icons/pin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0" y="5989320"/>
            <a:ext cx="201168" cy="20116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961888" y="5925312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7D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경기도 오산시</a:t>
            </a:r>
            <a:endParaRPr lang="en-US" sz="1200" dirty="0"/>
          </a:p>
        </p:txBody>
      </p:sp>
      <p:sp>
        <p:nvSpPr>
          <p:cNvPr id="16" name="타원[O] 15">
            <a:extLst>
              <a:ext uri="{FF2B5EF4-FFF2-40B4-BE49-F238E27FC236}">
                <a16:creationId xmlns:a16="http://schemas.microsoft.com/office/drawing/2014/main" id="{B6817F1B-D483-EBAA-CD27-631E66432926}"/>
              </a:ext>
            </a:extLst>
          </p:cNvPr>
          <p:cNvSpPr/>
          <p:nvPr/>
        </p:nvSpPr>
        <p:spPr>
          <a:xfrm>
            <a:off x="7077712" y="1047762"/>
            <a:ext cx="3876038" cy="387171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5" name="Image 3"/>
          <p:cNvPicPr>
            <a:picLocks noChangeAspect="1"/>
          </p:cNvPicPr>
          <p:nvPr/>
        </p:nvPicPr>
        <p:blipFill>
          <a:blip r:embed="rId6"/>
          <a:srcRect t="12500" b="12500"/>
          <a:stretch/>
        </p:blipFill>
        <p:spPr>
          <a:xfrm>
            <a:off x="7347268" y="1600328"/>
            <a:ext cx="3319144" cy="3319144"/>
          </a:xfrm>
          <a:prstGeom prst="ellipse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011680"/>
            <a:ext cx="6400800" cy="6400800"/>
          </a:xfrm>
          <a:prstGeom prst="ellipse">
            <a:avLst/>
          </a:prstGeom>
          <a:solidFill>
            <a:srgbClr val="161A42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23317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kern="0" spc="500" dirty="0">
                <a:solidFill>
                  <a:srgbClr val="0FA3B1"/>
                </a:solidFill>
                <a:latin typeface="Broadway" panose="04040905080002020502" pitchFamily="82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3000" dirty="0">
              <a:latin typeface="Broadway" panose="04040905080002020502" pitchFamily="82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777240" y="26974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지영섭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4747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품질을 시스템으로 만드는 QA 전문가</a:t>
            </a:r>
            <a:endParaRPr lang="en-US" sz="1600" dirty="0"/>
          </a:p>
        </p:txBody>
      </p:sp>
      <p:pic>
        <p:nvPicPr>
          <p:cNvPr id="6" name="Image 0" descr="icons/phone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392" y="4297680"/>
            <a:ext cx="219456" cy="21945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4242816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D7D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010-5586-0202</a:t>
            </a:r>
            <a:endParaRPr lang="en-US" sz="1350" dirty="0"/>
          </a:p>
        </p:txBody>
      </p:sp>
      <p:pic>
        <p:nvPicPr>
          <p:cNvPr id="8" name="Image 1" descr="icons/mail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392" y="4718304"/>
            <a:ext cx="219456" cy="219456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88720" y="466344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D7D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ibis2002@naver.com</a:t>
            </a:r>
            <a:endParaRPr lang="en-US" sz="1350" dirty="0"/>
          </a:p>
        </p:txBody>
      </p:sp>
      <p:pic>
        <p:nvPicPr>
          <p:cNvPr id="10" name="Image 2" descr="icons/pin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92" y="5138928"/>
            <a:ext cx="219456" cy="219456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88720" y="5084064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D7D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경기도 오산시</a:t>
            </a:r>
            <a:endParaRPr lang="en-US" sz="1350" dirty="0"/>
          </a:p>
        </p:txBody>
      </p:sp>
      <p:sp>
        <p:nvSpPr>
          <p:cNvPr id="12" name="Text 7"/>
          <p:cNvSpPr/>
          <p:nvPr/>
        </p:nvSpPr>
        <p:spPr>
          <a:xfrm>
            <a:off x="640080" y="64008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7C8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지영섭  ·  QUALITY ASSURANCE PORTFOLIO</a:t>
            </a:r>
            <a:endParaRPr lang="en-US" sz="900" dirty="0"/>
          </a:p>
        </p:txBody>
      </p:sp>
      <p:sp>
        <p:nvSpPr>
          <p:cNvPr id="13" name="Text 8"/>
          <p:cNvSpPr/>
          <p:nvPr/>
        </p:nvSpPr>
        <p:spPr>
          <a:xfrm>
            <a:off x="1136599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C9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4980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전문 요약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6126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2000"/>
              </a:lnSpc>
              <a:buNone/>
            </a:pPr>
            <a:r>
              <a:rPr lang="en-US" sz="1450" dirty="0">
                <a:solidFill>
                  <a:srgbClr val="26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품질보증(QA) 분야 13년 이상의 경력을 보유한 품질 전문가입니다. LG전자에서 9년간 글로벌 Smart TV 제품의 End-to-End 품질을 관리하며 결함관리·근본원인분석(RCA)·시정예방조치(CAPA)를 주도하였고, 현재 AImatics에서 차량 AI 기반 ADAS·DMS 제품의 검증체계 구축 및 표준화를 담당하고 있습니다. 프로세스 설계·표준화·자동화, 그리고 KPI 기반 품질 거버넌스에서 강점을 지닌 인재입니다.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640080" y="4160520"/>
            <a:ext cx="1289304" cy="420624"/>
          </a:xfrm>
          <a:prstGeom prst="roundRect">
            <a:avLst>
              <a:gd name="adj" fmla="val 17391"/>
            </a:avLst>
          </a:prstGeom>
          <a:solidFill>
            <a:srgbClr val="EEF3FC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160520"/>
            <a:ext cx="1289304" cy="420624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QA 리더십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093976" y="4160520"/>
            <a:ext cx="1449324" cy="420624"/>
          </a:xfrm>
          <a:prstGeom prst="roundRect">
            <a:avLst>
              <a:gd name="adj" fmla="val 17391"/>
            </a:avLst>
          </a:prstGeom>
          <a:solidFill>
            <a:srgbClr val="EEF3FC"/>
          </a:solidFill>
          <a:ln/>
        </p:spPr>
      </p:sp>
      <p:sp>
        <p:nvSpPr>
          <p:cNvPr id="8" name="Text 6"/>
          <p:cNvSpPr/>
          <p:nvPr/>
        </p:nvSpPr>
        <p:spPr>
          <a:xfrm>
            <a:off x="2093976" y="4160520"/>
            <a:ext cx="1449324" cy="420624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품질 거버넌스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707892" y="4160520"/>
            <a:ext cx="1289304" cy="420624"/>
          </a:xfrm>
          <a:prstGeom prst="roundRect">
            <a:avLst>
              <a:gd name="adj" fmla="val 17391"/>
            </a:avLst>
          </a:prstGeom>
          <a:solidFill>
            <a:srgbClr val="EEF3FC"/>
          </a:solidFill>
          <a:ln/>
        </p:spPr>
      </p:sp>
      <p:sp>
        <p:nvSpPr>
          <p:cNvPr id="10" name="Text 8"/>
          <p:cNvSpPr/>
          <p:nvPr/>
        </p:nvSpPr>
        <p:spPr>
          <a:xfrm>
            <a:off x="3707892" y="4160520"/>
            <a:ext cx="1289304" cy="420624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검증 자동화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40080" y="4727448"/>
            <a:ext cx="1449324" cy="420624"/>
          </a:xfrm>
          <a:prstGeom prst="roundRect">
            <a:avLst>
              <a:gd name="adj" fmla="val 17391"/>
            </a:avLst>
          </a:prstGeom>
          <a:solidFill>
            <a:srgbClr val="EEF3FC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4727448"/>
            <a:ext cx="1449324" cy="420624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 표준화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253996" y="4727448"/>
            <a:ext cx="1929384" cy="420624"/>
          </a:xfrm>
          <a:prstGeom prst="roundRect">
            <a:avLst>
              <a:gd name="adj" fmla="val 17391"/>
            </a:avLst>
          </a:prstGeom>
          <a:solidFill>
            <a:srgbClr val="EEF3FC"/>
          </a:solidFill>
          <a:ln/>
        </p:spPr>
      </p:sp>
      <p:sp>
        <p:nvSpPr>
          <p:cNvPr id="14" name="Text 12"/>
          <p:cNvSpPr/>
          <p:nvPr/>
        </p:nvSpPr>
        <p:spPr>
          <a:xfrm>
            <a:off x="2253996" y="4727448"/>
            <a:ext cx="1929384" cy="420624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리스크 기반 테스트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347972" y="4727448"/>
            <a:ext cx="1929384" cy="420624"/>
          </a:xfrm>
          <a:prstGeom prst="roundRect">
            <a:avLst>
              <a:gd name="adj" fmla="val 17391"/>
            </a:avLst>
          </a:prstGeom>
          <a:solidFill>
            <a:srgbClr val="EEF3FC"/>
          </a:solidFill>
          <a:ln/>
        </p:spPr>
      </p:sp>
      <p:sp>
        <p:nvSpPr>
          <p:cNvPr id="16" name="Text 14"/>
          <p:cNvSpPr/>
          <p:nvPr/>
        </p:nvSpPr>
        <p:spPr>
          <a:xfrm>
            <a:off x="4347972" y="4727448"/>
            <a:ext cx="1929384" cy="420624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결함관리(CAPA)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7178040" y="1600200"/>
            <a:ext cx="2331720" cy="1874520"/>
          </a:xfrm>
          <a:prstGeom prst="roundRect">
            <a:avLst>
              <a:gd name="adj" fmla="val 3415"/>
            </a:avLst>
          </a:prstGeom>
          <a:solidFill>
            <a:srgbClr val="F7F9FC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79208" y="1801368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19" name="Image 0" descr="icons/bullseye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3216" y="1865376"/>
            <a:ext cx="329184" cy="329184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7379208" y="2377440"/>
            <a:ext cx="1929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13+</a:t>
            </a:r>
            <a:r>
              <a:rPr lang="en-US" sz="13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년</a:t>
            </a:r>
            <a:endParaRPr lang="en-US" sz="2600" dirty="0"/>
          </a:p>
        </p:txBody>
      </p:sp>
      <p:sp>
        <p:nvSpPr>
          <p:cNvPr id="21" name="Text 18"/>
          <p:cNvSpPr/>
          <p:nvPr/>
        </p:nvSpPr>
        <p:spPr>
          <a:xfrm>
            <a:off x="7379208" y="288036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품질보증 경력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9738360" y="1600200"/>
            <a:ext cx="2331720" cy="1874520"/>
          </a:xfrm>
          <a:prstGeom prst="roundRect">
            <a:avLst>
              <a:gd name="adj" fmla="val 3415"/>
            </a:avLst>
          </a:prstGeom>
          <a:solidFill>
            <a:srgbClr val="F7F9FC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9939528" y="1801368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24" name="Image 1" descr="icons/car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3536" y="1865376"/>
            <a:ext cx="329184" cy="329184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9939528" y="2377440"/>
            <a:ext cx="1929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r>
              <a:rPr lang="en-US" sz="13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년</a:t>
            </a:r>
            <a:endParaRPr lang="en-US" sz="2600" dirty="0"/>
          </a:p>
        </p:txBody>
      </p:sp>
      <p:sp>
        <p:nvSpPr>
          <p:cNvPr id="26" name="Text 22"/>
          <p:cNvSpPr/>
          <p:nvPr/>
        </p:nvSpPr>
        <p:spPr>
          <a:xfrm>
            <a:off x="9939528" y="288036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LG전자 SW품질(DQA)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7178040" y="3703320"/>
            <a:ext cx="2331720" cy="1874520"/>
          </a:xfrm>
          <a:prstGeom prst="roundRect">
            <a:avLst>
              <a:gd name="adj" fmla="val 3415"/>
            </a:avLst>
          </a:prstGeom>
          <a:solidFill>
            <a:srgbClr val="F7F9FC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28" name="Shape 24"/>
          <p:cNvSpPr/>
          <p:nvPr/>
        </p:nvSpPr>
        <p:spPr>
          <a:xfrm>
            <a:off x="7379208" y="3904488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29" name="Image 2" descr="icons/robot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3216" y="3968496"/>
            <a:ext cx="329184" cy="329184"/>
          </a:xfrm>
          <a:prstGeom prst="rect">
            <a:avLst/>
          </a:prstGeom>
        </p:spPr>
      </p:pic>
      <p:sp>
        <p:nvSpPr>
          <p:cNvPr id="30" name="Text 25"/>
          <p:cNvSpPr/>
          <p:nvPr/>
        </p:nvSpPr>
        <p:spPr>
          <a:xfrm>
            <a:off x="7379208" y="4480560"/>
            <a:ext cx="1929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r>
              <a:rPr lang="en-US" sz="13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건</a:t>
            </a:r>
            <a:endParaRPr lang="en-US" sz="2600" dirty="0"/>
          </a:p>
        </p:txBody>
      </p:sp>
      <p:sp>
        <p:nvSpPr>
          <p:cNvPr id="31" name="Text 26"/>
          <p:cNvSpPr/>
          <p:nvPr/>
        </p:nvSpPr>
        <p:spPr>
          <a:xfrm>
            <a:off x="7379208" y="498348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검증체계 신규 구축(ADAS·DMS)</a:t>
            </a:r>
            <a:endParaRPr lang="en-US" sz="1100" dirty="0"/>
          </a:p>
        </p:txBody>
      </p:sp>
      <p:sp>
        <p:nvSpPr>
          <p:cNvPr id="32" name="Shape 27"/>
          <p:cNvSpPr/>
          <p:nvPr/>
        </p:nvSpPr>
        <p:spPr>
          <a:xfrm>
            <a:off x="9738360" y="3703320"/>
            <a:ext cx="2331720" cy="1874520"/>
          </a:xfrm>
          <a:prstGeom prst="roundRect">
            <a:avLst>
              <a:gd name="adj" fmla="val 3415"/>
            </a:avLst>
          </a:prstGeom>
          <a:solidFill>
            <a:srgbClr val="F7F9FC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33" name="Shape 28"/>
          <p:cNvSpPr/>
          <p:nvPr/>
        </p:nvSpPr>
        <p:spPr>
          <a:xfrm>
            <a:off x="9939528" y="3904488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34" name="Image 3" descr="icons/clock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03536" y="3968496"/>
            <a:ext cx="329184" cy="329184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9939528" y="4480560"/>
            <a:ext cx="19293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4hr+</a:t>
            </a:r>
            <a:r>
              <a:rPr lang="en-US" sz="13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/일</a:t>
            </a:r>
            <a:endParaRPr lang="en-US" sz="2600" dirty="0"/>
          </a:p>
        </p:txBody>
      </p:sp>
      <p:sp>
        <p:nvSpPr>
          <p:cNvPr id="36" name="Text 30"/>
          <p:cNvSpPr/>
          <p:nvPr/>
        </p:nvSpPr>
        <p:spPr>
          <a:xfrm>
            <a:off x="9939528" y="498348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야간 자동화 검증 시간 확보</a:t>
            </a:r>
            <a:endParaRPr lang="en-US" sz="1100" dirty="0"/>
          </a:p>
        </p:txBody>
      </p:sp>
      <p:sp>
        <p:nvSpPr>
          <p:cNvPr id="37" name="Text 31"/>
          <p:cNvSpPr/>
          <p:nvPr/>
        </p:nvSpPr>
        <p:spPr>
          <a:xfrm>
            <a:off x="640080" y="64008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AEB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지영섭  ·  QUALITY ASSURANCE PORTFOLIO</a:t>
            </a:r>
            <a:endParaRPr lang="en-US" sz="900" dirty="0"/>
          </a:p>
        </p:txBody>
      </p:sp>
      <p:sp>
        <p:nvSpPr>
          <p:cNvPr id="38" name="Text 32"/>
          <p:cNvSpPr/>
          <p:nvPr/>
        </p:nvSpPr>
        <p:spPr>
          <a:xfrm>
            <a:off x="1136599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7BE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3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PATH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4980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경력 타임라인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188720" y="3200400"/>
            <a:ext cx="9811512" cy="0"/>
          </a:xfrm>
          <a:prstGeom prst="line">
            <a:avLst/>
          </a:prstGeom>
          <a:noFill/>
          <a:ln w="38100">
            <a:solidFill>
              <a:srgbClr val="CADCF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69848" y="3081528"/>
            <a:ext cx="237744" cy="237744"/>
          </a:xfrm>
          <a:prstGeom prst="ellipse">
            <a:avLst/>
          </a:prstGeom>
          <a:solidFill>
            <a:srgbClr val="1E276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325880"/>
            <a:ext cx="2468880" cy="1463040"/>
          </a:xfrm>
          <a:prstGeom prst="roundRect">
            <a:avLst>
              <a:gd name="adj" fmla="val 4375"/>
            </a:avLst>
          </a:prstGeom>
          <a:solidFill>
            <a:srgbClr val="FFFFFF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21792" y="1490472"/>
            <a:ext cx="384048" cy="38404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8" name="Image 0" descr="icons/cogs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559" y="1544239"/>
            <a:ext cx="276515" cy="276515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1472184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2009.09–2012.03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621792" y="1892808"/>
            <a:ext cx="21396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스템코㈜</a:t>
            </a:r>
            <a:endParaRPr lang="en-US" sz="1550" dirty="0"/>
          </a:p>
        </p:txBody>
      </p:sp>
      <p:sp>
        <p:nvSpPr>
          <p:cNvPr id="11" name="Text 8"/>
          <p:cNvSpPr/>
          <p:nvPr/>
        </p:nvSpPr>
        <p:spPr>
          <a:xfrm>
            <a:off x="621792" y="2240280"/>
            <a:ext cx="21396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품질파트 (O/S Check)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1188720" y="2788920"/>
            <a:ext cx="0" cy="411480"/>
          </a:xfrm>
          <a:prstGeom prst="line">
            <a:avLst/>
          </a:prstGeom>
          <a:noFill/>
          <a:ln w="19050">
            <a:solidFill>
              <a:srgbClr val="CADCFC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340352" y="3081528"/>
            <a:ext cx="237744" cy="237744"/>
          </a:xfrm>
          <a:prstGeom prst="ellipse">
            <a:avLst/>
          </a:prstGeom>
          <a:solidFill>
            <a:srgbClr val="1E276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224784" y="3611880"/>
            <a:ext cx="2468880" cy="1463040"/>
          </a:xfrm>
          <a:prstGeom prst="roundRect">
            <a:avLst>
              <a:gd name="adj" fmla="val 4375"/>
            </a:avLst>
          </a:prstGeom>
          <a:solidFill>
            <a:srgbClr val="FFFFFF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389376" y="3776472"/>
            <a:ext cx="384048" cy="38404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16" name="Image 1" descr="icons/shield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3143" y="3830239"/>
            <a:ext cx="276515" cy="276515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864864" y="3758184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2012.04–2021.12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3389376" y="4178808"/>
            <a:ext cx="21396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LG전자㈜</a:t>
            </a:r>
            <a:endParaRPr lang="en-US" sz="1550" dirty="0"/>
          </a:p>
        </p:txBody>
      </p:sp>
      <p:sp>
        <p:nvSpPr>
          <p:cNvPr id="19" name="Text 15"/>
          <p:cNvSpPr/>
          <p:nvPr/>
        </p:nvSpPr>
        <p:spPr>
          <a:xfrm>
            <a:off x="3389376" y="4526280"/>
            <a:ext cx="21396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SW개발품질보증팀 (DQA)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4459224" y="3319272"/>
            <a:ext cx="0" cy="292608"/>
          </a:xfrm>
          <a:prstGeom prst="line">
            <a:avLst/>
          </a:prstGeom>
          <a:noFill/>
          <a:ln w="19050">
            <a:solidFill>
              <a:srgbClr val="CADCFC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7610856" y="3081528"/>
            <a:ext cx="237744" cy="237744"/>
          </a:xfrm>
          <a:prstGeom prst="ellipse">
            <a:avLst/>
          </a:prstGeom>
          <a:solidFill>
            <a:srgbClr val="9AA6C9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6495288" y="1325880"/>
            <a:ext cx="2468880" cy="1463040"/>
          </a:xfrm>
          <a:prstGeom prst="roundRect">
            <a:avLst>
              <a:gd name="adj" fmla="val 4375"/>
            </a:avLst>
          </a:prstGeom>
          <a:solidFill>
            <a:srgbClr val="F0F2F8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23" name="Shape 19"/>
          <p:cNvSpPr/>
          <p:nvPr/>
        </p:nvSpPr>
        <p:spPr>
          <a:xfrm>
            <a:off x="6659880" y="1490472"/>
            <a:ext cx="384048" cy="384048"/>
          </a:xfrm>
          <a:prstGeom prst="ellipse">
            <a:avLst/>
          </a:prstGeom>
          <a:solidFill>
            <a:srgbClr val="9AA6C9"/>
          </a:solidFill>
          <a:ln/>
        </p:spPr>
      </p:sp>
      <p:pic>
        <p:nvPicPr>
          <p:cNvPr id="24" name="Image 2" descr="icons/grad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3647" y="1544239"/>
            <a:ext cx="276515" cy="276515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7135368" y="1472184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</a:t>
            </a:r>
            <a:endParaRPr lang="en-US" sz="1050" dirty="0"/>
          </a:p>
        </p:txBody>
      </p:sp>
      <p:sp>
        <p:nvSpPr>
          <p:cNvPr id="26" name="Text 21"/>
          <p:cNvSpPr/>
          <p:nvPr/>
        </p:nvSpPr>
        <p:spPr>
          <a:xfrm>
            <a:off x="6659880" y="1892808"/>
            <a:ext cx="21396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재충전 기간</a:t>
            </a:r>
            <a:endParaRPr lang="en-US" sz="1550" dirty="0"/>
          </a:p>
        </p:txBody>
      </p:sp>
      <p:sp>
        <p:nvSpPr>
          <p:cNvPr id="27" name="Text 22"/>
          <p:cNvSpPr/>
          <p:nvPr/>
        </p:nvSpPr>
        <p:spPr>
          <a:xfrm>
            <a:off x="6659880" y="2240280"/>
            <a:ext cx="21396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자녀 양육 · 학사학위 취득(학점은행제) · 구직활동 병행</a:t>
            </a:r>
            <a:endParaRPr lang="en-US" sz="1000" dirty="0"/>
          </a:p>
        </p:txBody>
      </p:sp>
      <p:sp>
        <p:nvSpPr>
          <p:cNvPr id="28" name="Shape 23"/>
          <p:cNvSpPr/>
          <p:nvPr/>
        </p:nvSpPr>
        <p:spPr>
          <a:xfrm>
            <a:off x="7729728" y="2788920"/>
            <a:ext cx="0" cy="411480"/>
          </a:xfrm>
          <a:prstGeom prst="line">
            <a:avLst/>
          </a:prstGeom>
          <a:noFill/>
          <a:ln w="19050">
            <a:solidFill>
              <a:srgbClr val="CADCFC"/>
            </a:solidFill>
            <a:prstDash val="solid"/>
          </a:ln>
        </p:spPr>
      </p:sp>
      <p:sp>
        <p:nvSpPr>
          <p:cNvPr id="29" name="Shape 24"/>
          <p:cNvSpPr/>
          <p:nvPr/>
        </p:nvSpPr>
        <p:spPr>
          <a:xfrm>
            <a:off x="10881360" y="3081528"/>
            <a:ext cx="237744" cy="237744"/>
          </a:xfrm>
          <a:prstGeom prst="ellipse">
            <a:avLst/>
          </a:prstGeom>
          <a:solidFill>
            <a:srgbClr val="1E276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30" name="Shape 25"/>
          <p:cNvSpPr/>
          <p:nvPr/>
        </p:nvSpPr>
        <p:spPr>
          <a:xfrm>
            <a:off x="9262872" y="3611880"/>
            <a:ext cx="2468880" cy="1463040"/>
          </a:xfrm>
          <a:prstGeom prst="roundRect">
            <a:avLst>
              <a:gd name="adj" fmla="val 4375"/>
            </a:avLst>
          </a:prstGeom>
          <a:solidFill>
            <a:srgbClr val="FFFFFF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31" name="Shape 26"/>
          <p:cNvSpPr/>
          <p:nvPr/>
        </p:nvSpPr>
        <p:spPr>
          <a:xfrm>
            <a:off x="9427464" y="3776472"/>
            <a:ext cx="384048" cy="38404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32" name="Image 3" descr="icons/car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81231" y="3830239"/>
            <a:ext cx="276515" cy="276515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9902952" y="3758184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2023.01–현재</a:t>
            </a:r>
            <a:endParaRPr lang="en-US" sz="1050" dirty="0"/>
          </a:p>
        </p:txBody>
      </p:sp>
      <p:sp>
        <p:nvSpPr>
          <p:cNvPr id="34" name="Text 28"/>
          <p:cNvSpPr/>
          <p:nvPr/>
        </p:nvSpPr>
        <p:spPr>
          <a:xfrm>
            <a:off x="9427464" y="4178808"/>
            <a:ext cx="21396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AImatics</a:t>
            </a:r>
            <a:endParaRPr lang="en-US" sz="1550" dirty="0"/>
          </a:p>
        </p:txBody>
      </p:sp>
      <p:sp>
        <p:nvSpPr>
          <p:cNvPr id="35" name="Text 29"/>
          <p:cNvSpPr/>
          <p:nvPr/>
        </p:nvSpPr>
        <p:spPr>
          <a:xfrm>
            <a:off x="9427464" y="4526280"/>
            <a:ext cx="21396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개발검증팀 (QA/QC)</a:t>
            </a:r>
            <a:endParaRPr lang="en-US" sz="1000" dirty="0"/>
          </a:p>
        </p:txBody>
      </p:sp>
      <p:sp>
        <p:nvSpPr>
          <p:cNvPr id="36" name="Shape 30"/>
          <p:cNvSpPr/>
          <p:nvPr/>
        </p:nvSpPr>
        <p:spPr>
          <a:xfrm>
            <a:off x="11000232" y="3319272"/>
            <a:ext cx="0" cy="292608"/>
          </a:xfrm>
          <a:prstGeom prst="line">
            <a:avLst/>
          </a:prstGeom>
          <a:noFill/>
          <a:ln w="19050">
            <a:solidFill>
              <a:srgbClr val="CADCFC"/>
            </a:solidFill>
            <a:prstDash val="solid"/>
          </a:ln>
        </p:spPr>
      </p:sp>
      <p:sp>
        <p:nvSpPr>
          <p:cNvPr id="37" name="Text 31"/>
          <p:cNvSpPr/>
          <p:nvPr/>
        </p:nvSpPr>
        <p:spPr>
          <a:xfrm>
            <a:off x="640080" y="64008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AEB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지영섭  ·  QUALITY ASSURANCE PORTFOLIO</a:t>
            </a:r>
            <a:endParaRPr lang="en-US" sz="900" dirty="0"/>
          </a:p>
        </p:txBody>
      </p:sp>
      <p:sp>
        <p:nvSpPr>
          <p:cNvPr id="38" name="Text 32"/>
          <p:cNvSpPr/>
          <p:nvPr/>
        </p:nvSpPr>
        <p:spPr>
          <a:xfrm>
            <a:off x="1136599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7BE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457200"/>
            <a:ext cx="2651760" cy="384048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57200"/>
            <a:ext cx="2651760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AImatics</a:t>
            </a:r>
            <a:r>
              <a:rPr lang="en-US" sz="100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2023.01 – 현재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778240" y="502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2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01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96012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차량 AI 검증체계 구축 및 표준화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40080" y="148132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ADAS · DMS 제품 검증 기준 신규 수립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14884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배경 &amp; 역할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542032"/>
            <a:ext cx="5120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6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차량용 AI 기반 ADAS(첨단운전자보조시스템)·DMS(운전자모니터링시스템) 제품은 검증 기준이 부재한 상태였습니다. 신규 검증체계를 설계·구축하여 검증 업무 전반의 표준 기준을 확립하는 역할을 담당했습니다.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40690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핵심 활동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4462272"/>
            <a:ext cx="51206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26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ADAS·DMS 제품군에 적용되는 검증 프로세스 및 기준 신규 설계</a:t>
            </a:r>
            <a:endParaRPr lang="en-US" sz="1300" dirty="0"/>
          </a:p>
          <a:p>
            <a:pPr marL="177800" indent="-1778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26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제품 특성을 반영한 검증 항목·절차 표준화로 업무 일관성 확보</a:t>
            </a:r>
            <a:endParaRPr lang="en-US" sz="1300" dirty="0"/>
          </a:p>
          <a:p>
            <a:pPr marL="177800" indent="-177800">
              <a:spcAft>
                <a:spcPts val="1000"/>
              </a:spcAft>
              <a:buSzPct val="100000"/>
              <a:buChar char="●"/>
            </a:pPr>
            <a:r>
              <a:rPr lang="en-US" sz="1300" dirty="0">
                <a:solidFill>
                  <a:srgbClr val="26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검증체계를 팀 표준 업무 프로세스로 정착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400800" y="2148840"/>
            <a:ext cx="5120640" cy="3886200"/>
          </a:xfrm>
          <a:prstGeom prst="roundRect">
            <a:avLst>
              <a:gd name="adj" fmla="val 1882"/>
            </a:avLst>
          </a:prstGeom>
          <a:solidFill>
            <a:srgbClr val="EEF3FC"/>
          </a:solidFill>
          <a:ln/>
        </p:spPr>
      </p:sp>
      <p:sp>
        <p:nvSpPr>
          <p:cNvPr id="12" name="Shape 10"/>
          <p:cNvSpPr/>
          <p:nvPr/>
        </p:nvSpPr>
        <p:spPr>
          <a:xfrm>
            <a:off x="6812280" y="2560320"/>
            <a:ext cx="822960" cy="82296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13" name="Image 0" descr="icons/car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7494" y="2675534"/>
            <a:ext cx="592531" cy="592531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6812280" y="356616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검증 대상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6812280" y="3840480"/>
            <a:ext cx="4297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ADAS · DMS</a:t>
            </a:r>
            <a:endParaRPr lang="en-US" sz="1900" dirty="0"/>
          </a:p>
          <a:p>
            <a:pPr marL="0" indent="0">
              <a:buNone/>
            </a:pPr>
            <a:r>
              <a:rPr lang="en-US" sz="19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(차량 AI 기반 제품)</a:t>
            </a:r>
            <a:endParaRPr lang="en-US" sz="1900" dirty="0"/>
          </a:p>
        </p:txBody>
      </p:sp>
      <p:sp>
        <p:nvSpPr>
          <p:cNvPr id="16" name="Shape 13"/>
          <p:cNvSpPr/>
          <p:nvPr/>
        </p:nvSpPr>
        <p:spPr>
          <a:xfrm>
            <a:off x="6812280" y="4800600"/>
            <a:ext cx="4297680" cy="0"/>
          </a:xfrm>
          <a:prstGeom prst="line">
            <a:avLst/>
          </a:prstGeom>
          <a:noFill/>
          <a:ln w="12700">
            <a:solidFill>
              <a:srgbClr val="CADCFC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812280" y="493776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산출물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6812280" y="5257800"/>
            <a:ext cx="4297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000"/>
              </a:spcAft>
              <a:buSzPct val="100000"/>
              <a:buChar char="●"/>
            </a:pPr>
            <a:r>
              <a:rPr lang="en-US" sz="1250" dirty="0">
                <a:solidFill>
                  <a:srgbClr val="26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검증체계 신규 구축</a:t>
            </a:r>
            <a:endParaRPr lang="en-US" sz="1250" dirty="0"/>
          </a:p>
          <a:p>
            <a:pPr marL="177800" indent="-177800">
              <a:spcAft>
                <a:spcPts val="1000"/>
              </a:spcAft>
              <a:buSzPct val="100000"/>
              <a:buChar char="●"/>
            </a:pPr>
            <a:r>
              <a:rPr lang="en-US" sz="1250" dirty="0">
                <a:solidFill>
                  <a:srgbClr val="26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표준 검증 기준 확립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640080" y="64008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AEB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지영섭  ·  QUALITY ASSURANCE PORTFOLIO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1136599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7BE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286000" y="3840480"/>
            <a:ext cx="5486400" cy="5486400"/>
          </a:xfrm>
          <a:prstGeom prst="ellipse">
            <a:avLst/>
          </a:prstGeom>
          <a:solidFill>
            <a:srgbClr val="161A42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" y="457200"/>
            <a:ext cx="2651760" cy="384048"/>
          </a:xfrm>
          <a:prstGeom prst="roundRect">
            <a:avLst>
              <a:gd name="adj" fmla="val 50000"/>
            </a:avLst>
          </a:prstGeom>
          <a:solidFill>
            <a:srgbClr val="232B66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457200"/>
            <a:ext cx="2651760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AImatics</a:t>
            </a:r>
            <a:r>
              <a:rPr lang="en-US" sz="100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2023.01–현재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778240" y="502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2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02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검증 자동화 &amp; 야간 무인 테스트 체계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40080" y="15087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검증 자동화 도구 개발 → 퇴근 후에도 멈추지 않는 품질 검증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331720"/>
            <a:ext cx="5943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0" b="1" dirty="0">
                <a:solidFill>
                  <a:srgbClr val="0FA3B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시간+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685800" y="4160520"/>
            <a:ext cx="5303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50" dirty="0">
                <a:solidFill>
                  <a:srgbClr val="D7D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일 최소 반나절(약 4시간) 이상의 추가 검증 시간을</a:t>
            </a:r>
            <a:endParaRPr lang="en-US" sz="14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50" dirty="0">
                <a:solidFill>
                  <a:srgbClr val="D7D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별도 인력 투입 없이 확보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6949440" y="2331720"/>
            <a:ext cx="502920" cy="502920"/>
          </a:xfrm>
          <a:prstGeom prst="ellipse">
            <a:avLst/>
          </a:prstGeom>
          <a:solidFill>
            <a:srgbClr val="0FA3B1"/>
          </a:solidFill>
          <a:ln/>
        </p:spPr>
      </p:sp>
      <p:pic>
        <p:nvPicPr>
          <p:cNvPr id="11" name="Image 0" descr="icons/robot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9849" y="2402129"/>
            <a:ext cx="362102" cy="362102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635240" y="2295144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검증 자동화 도구 개발</a:t>
            </a:r>
            <a:endParaRPr lang="en-US" sz="1450" dirty="0"/>
          </a:p>
        </p:txBody>
      </p:sp>
      <p:sp>
        <p:nvSpPr>
          <p:cNvPr id="13" name="Text 10"/>
          <p:cNvSpPr/>
          <p:nvPr/>
        </p:nvSpPr>
        <p:spPr>
          <a:xfrm>
            <a:off x="7635240" y="2642616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수동 검증에 의존하던 절차를 자동화 도구로 전환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6949440" y="3566160"/>
            <a:ext cx="502920" cy="502920"/>
          </a:xfrm>
          <a:prstGeom prst="ellipse">
            <a:avLst/>
          </a:prstGeom>
          <a:solidFill>
            <a:srgbClr val="0FA3B1"/>
          </a:solidFill>
          <a:ln/>
        </p:spPr>
      </p:sp>
      <p:pic>
        <p:nvPicPr>
          <p:cNvPr id="15" name="Image 1" descr="icons/moon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9849" y="3636569"/>
            <a:ext cx="362102" cy="36210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7635240" y="3529584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야간 무인(無人) 테스트</a:t>
            </a:r>
            <a:endParaRPr lang="en-US" sz="1450" dirty="0"/>
          </a:p>
        </p:txBody>
      </p:sp>
      <p:sp>
        <p:nvSpPr>
          <p:cNvPr id="17" name="Text 13"/>
          <p:cNvSpPr/>
          <p:nvPr/>
        </p:nvSpPr>
        <p:spPr>
          <a:xfrm>
            <a:off x="7635240" y="3877056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퇴근 후 자동으로 테스트가 진행되는 환경 구축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6949440" y="4800600"/>
            <a:ext cx="502920" cy="502920"/>
          </a:xfrm>
          <a:prstGeom prst="ellipse">
            <a:avLst/>
          </a:prstGeom>
          <a:solidFill>
            <a:srgbClr val="0FA3B1"/>
          </a:solidFill>
          <a:ln/>
        </p:spPr>
      </p:sp>
      <p:pic>
        <p:nvPicPr>
          <p:cNvPr id="19" name="Image 2" descr="icons/clock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9849" y="4871009"/>
            <a:ext cx="362102" cy="362102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7635240" y="4764024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업무외 시간 활용</a:t>
            </a:r>
            <a:endParaRPr lang="en-US" sz="1450" dirty="0"/>
          </a:p>
        </p:txBody>
      </p:sp>
      <p:sp>
        <p:nvSpPr>
          <p:cNvPr id="21" name="Text 16"/>
          <p:cNvSpPr/>
          <p:nvPr/>
        </p:nvSpPr>
        <p:spPr>
          <a:xfrm>
            <a:off x="7635240" y="5111496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근무시간 외 자원을 활용해 검증 처리량 확대</a:t>
            </a:r>
            <a:endParaRPr lang="en-US" sz="1150" dirty="0"/>
          </a:p>
        </p:txBody>
      </p:sp>
      <p:sp>
        <p:nvSpPr>
          <p:cNvPr id="22" name="Text 17"/>
          <p:cNvSpPr/>
          <p:nvPr/>
        </p:nvSpPr>
        <p:spPr>
          <a:xfrm>
            <a:off x="640080" y="64008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7C8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지영섭  ·  QUALITY ASSURANCE PORTFOLIO</a:t>
            </a:r>
            <a:endParaRPr lang="en-US" sz="900" dirty="0"/>
          </a:p>
        </p:txBody>
      </p:sp>
      <p:sp>
        <p:nvSpPr>
          <p:cNvPr id="23" name="Text 18"/>
          <p:cNvSpPr/>
          <p:nvPr/>
        </p:nvSpPr>
        <p:spPr>
          <a:xfrm>
            <a:off x="1136599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C9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457200"/>
            <a:ext cx="2651760" cy="384048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57200"/>
            <a:ext cx="2651760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AImatics</a:t>
            </a:r>
            <a:r>
              <a:rPr lang="en-US" sz="100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2023.01 – 현재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778240" y="502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2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03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96012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품질 업무표준(SOP) 및 결함 등급 체계 수립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40080" y="1554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일관된 품질 기준과 결함 대응 프로세스 확립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377440"/>
            <a:ext cx="3456432" cy="3108960"/>
          </a:xfrm>
          <a:prstGeom prst="roundRect">
            <a:avLst>
              <a:gd name="adj" fmla="val 2353"/>
            </a:avLst>
          </a:prstGeom>
          <a:solidFill>
            <a:srgbClr val="F7F9FC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260604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3227832" y="2651760"/>
            <a:ext cx="548640" cy="54864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10" name="Image 0" descr="icons/clipboard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4642" y="2728570"/>
            <a:ext cx="395021" cy="395021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914400" y="3337560"/>
            <a:ext cx="2907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품질 업무표준(SOP) 제정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914400" y="4069080"/>
            <a:ext cx="29077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검증·품질 업무 전반에 적용되는 표준 절차를 문서화하여 업무 기준을 명확히 함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119372" y="3840480"/>
            <a:ext cx="182880" cy="1828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ADCFC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325112" y="2377440"/>
            <a:ext cx="3456432" cy="3108960"/>
          </a:xfrm>
          <a:prstGeom prst="roundRect">
            <a:avLst>
              <a:gd name="adj" fmla="val 2353"/>
            </a:avLst>
          </a:prstGeom>
          <a:solidFill>
            <a:srgbClr val="F7F9FC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4599432" y="260604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Shape 13"/>
          <p:cNvSpPr/>
          <p:nvPr/>
        </p:nvSpPr>
        <p:spPr>
          <a:xfrm>
            <a:off x="6912864" y="2651760"/>
            <a:ext cx="548640" cy="54864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17" name="Image 1" descr="icons/warning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9674" y="2728570"/>
            <a:ext cx="395021" cy="395021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4599432" y="3337560"/>
            <a:ext cx="2907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결함 등급 체계 구축</a:t>
            </a:r>
            <a:endParaRPr lang="en-US" sz="1600" dirty="0"/>
          </a:p>
        </p:txBody>
      </p:sp>
      <p:sp>
        <p:nvSpPr>
          <p:cNvPr id="19" name="Text 15"/>
          <p:cNvSpPr/>
          <p:nvPr/>
        </p:nvSpPr>
        <p:spPr>
          <a:xfrm>
            <a:off x="4599432" y="4069080"/>
            <a:ext cx="29077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결함의 심각도·영향도에 따라 등급을 분류하는 체계를 신규 수립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7804404" y="3840480"/>
            <a:ext cx="182880" cy="1828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ADCFC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8010144" y="2377440"/>
            <a:ext cx="3456432" cy="3108960"/>
          </a:xfrm>
          <a:prstGeom prst="roundRect">
            <a:avLst>
              <a:gd name="adj" fmla="val 2353"/>
            </a:avLst>
          </a:prstGeom>
          <a:solidFill>
            <a:srgbClr val="F7F9FC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22" name="Text 18"/>
          <p:cNvSpPr/>
          <p:nvPr/>
        </p:nvSpPr>
        <p:spPr>
          <a:xfrm>
            <a:off x="8284464" y="260604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200" dirty="0"/>
          </a:p>
        </p:txBody>
      </p:sp>
      <p:sp>
        <p:nvSpPr>
          <p:cNvPr id="23" name="Shape 19"/>
          <p:cNvSpPr/>
          <p:nvPr/>
        </p:nvSpPr>
        <p:spPr>
          <a:xfrm>
            <a:off x="10597896" y="2651760"/>
            <a:ext cx="548640" cy="54864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24" name="Image 2" descr="icons/sitemap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4706" y="2728570"/>
            <a:ext cx="395021" cy="395021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8284464" y="3337560"/>
            <a:ext cx="2907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일관된 대응 프로세스 확립</a:t>
            </a:r>
            <a:endParaRPr lang="en-US" sz="1600" dirty="0"/>
          </a:p>
        </p:txBody>
      </p:sp>
      <p:sp>
        <p:nvSpPr>
          <p:cNvPr id="26" name="Text 21"/>
          <p:cNvSpPr/>
          <p:nvPr/>
        </p:nvSpPr>
        <p:spPr>
          <a:xfrm>
            <a:off x="8284464" y="4069080"/>
            <a:ext cx="29077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등급별 처리 기준에 따라 팀 전체가 동일한 기준으로 결함에 대응</a:t>
            </a:r>
            <a:endParaRPr lang="en-US" sz="1200" dirty="0"/>
          </a:p>
        </p:txBody>
      </p:sp>
      <p:sp>
        <p:nvSpPr>
          <p:cNvPr id="27" name="Text 22"/>
          <p:cNvSpPr/>
          <p:nvPr/>
        </p:nvSpPr>
        <p:spPr>
          <a:xfrm>
            <a:off x="640080" y="64008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AEB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지영섭  ·  QUALITY ASSURANCE PORTFOLIO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1136599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7BE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-2286000"/>
            <a:ext cx="5943600" cy="5943600"/>
          </a:xfrm>
          <a:prstGeom prst="ellipse">
            <a:avLst/>
          </a:prstGeom>
          <a:solidFill>
            <a:srgbClr val="161A42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5029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MILESTONE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LG전자㈜  ·  HE SW개발품질보증팀(DQA)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2012.04 – 2021.12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27432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0" b="1" dirty="0">
                <a:solidFill>
                  <a:srgbClr val="0FA3B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</a:t>
            </a:r>
            <a:endParaRPr lang="en-US" sz="13000" dirty="0"/>
          </a:p>
        </p:txBody>
      </p:sp>
      <p:sp>
        <p:nvSpPr>
          <p:cNvPr id="7" name="Text 5"/>
          <p:cNvSpPr/>
          <p:nvPr/>
        </p:nvSpPr>
        <p:spPr>
          <a:xfrm>
            <a:off x="685800" y="38862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434340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글로벌 Smart TV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 개발품질보증(DQA)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206240" y="1920240"/>
            <a:ext cx="7315200" cy="1143000"/>
          </a:xfrm>
          <a:prstGeom prst="roundRect">
            <a:avLst>
              <a:gd name="adj" fmla="val 5600"/>
            </a:avLst>
          </a:prstGeom>
          <a:solidFill>
            <a:srgbClr val="232B66"/>
          </a:solidFill>
          <a:ln/>
        </p:spPr>
      </p:sp>
      <p:sp>
        <p:nvSpPr>
          <p:cNvPr id="10" name="Shape 8"/>
          <p:cNvSpPr/>
          <p:nvPr/>
        </p:nvSpPr>
        <p:spPr>
          <a:xfrm>
            <a:off x="4480560" y="2212848"/>
            <a:ext cx="548640" cy="548640"/>
          </a:xfrm>
          <a:prstGeom prst="ellipse">
            <a:avLst/>
          </a:prstGeom>
          <a:solidFill>
            <a:srgbClr val="0FA3B1"/>
          </a:solidFill>
          <a:ln/>
        </p:spPr>
      </p:sp>
      <p:pic>
        <p:nvPicPr>
          <p:cNvPr id="11" name="Image 0" descr="icons/shield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7370" y="2289658"/>
            <a:ext cx="395021" cy="395021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257800" y="2066544"/>
            <a:ext cx="6035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품질 관리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5257800" y="2423160"/>
            <a:ext cx="6035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글로벌 Smart TV 제품의 개발 전 단계에 걸친 SW 품질보증 업무 수행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4206240" y="3337560"/>
            <a:ext cx="7315200" cy="1143000"/>
          </a:xfrm>
          <a:prstGeom prst="roundRect">
            <a:avLst>
              <a:gd name="adj" fmla="val 5600"/>
            </a:avLst>
          </a:prstGeom>
          <a:solidFill>
            <a:srgbClr val="232B66"/>
          </a:solidFill>
          <a:ln/>
        </p:spPr>
      </p:sp>
      <p:sp>
        <p:nvSpPr>
          <p:cNvPr id="15" name="Shape 12"/>
          <p:cNvSpPr/>
          <p:nvPr/>
        </p:nvSpPr>
        <p:spPr>
          <a:xfrm>
            <a:off x="4480560" y="3630168"/>
            <a:ext cx="548640" cy="548640"/>
          </a:xfrm>
          <a:prstGeom prst="ellipse">
            <a:avLst/>
          </a:prstGeom>
          <a:solidFill>
            <a:srgbClr val="0FA3B1"/>
          </a:solidFill>
          <a:ln/>
        </p:spPr>
      </p:sp>
      <p:pic>
        <p:nvPicPr>
          <p:cNvPr id="16" name="Image 1" descr="icons/search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7370" y="3706978"/>
            <a:ext cx="395021" cy="395021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257800" y="3483864"/>
            <a:ext cx="6035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근본원인분석(RCA)</a:t>
            </a:r>
            <a:endParaRPr lang="en-US" sz="1550" dirty="0"/>
          </a:p>
        </p:txBody>
      </p:sp>
      <p:sp>
        <p:nvSpPr>
          <p:cNvPr id="18" name="Text 14"/>
          <p:cNvSpPr/>
          <p:nvPr/>
        </p:nvSpPr>
        <p:spPr>
          <a:xfrm>
            <a:off x="5257800" y="3840480"/>
            <a:ext cx="6035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품질 이슈 발생 시 근본 원인을 규명하는 분석 프로세스 주도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4206240" y="4754880"/>
            <a:ext cx="7315200" cy="1143000"/>
          </a:xfrm>
          <a:prstGeom prst="roundRect">
            <a:avLst>
              <a:gd name="adj" fmla="val 5600"/>
            </a:avLst>
          </a:prstGeom>
          <a:solidFill>
            <a:srgbClr val="232B66"/>
          </a:solidFill>
          <a:ln/>
        </p:spPr>
      </p:sp>
      <p:sp>
        <p:nvSpPr>
          <p:cNvPr id="20" name="Shape 16"/>
          <p:cNvSpPr/>
          <p:nvPr/>
        </p:nvSpPr>
        <p:spPr>
          <a:xfrm>
            <a:off x="4480560" y="5047488"/>
            <a:ext cx="548640" cy="548640"/>
          </a:xfrm>
          <a:prstGeom prst="ellipse">
            <a:avLst/>
          </a:prstGeom>
          <a:solidFill>
            <a:srgbClr val="0FA3B1"/>
          </a:solidFill>
          <a:ln/>
        </p:spPr>
      </p:sp>
      <p:pic>
        <p:nvPicPr>
          <p:cNvPr id="21" name="Image 2" descr="icons/clipboard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7370" y="5124298"/>
            <a:ext cx="395021" cy="395021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5257800" y="4901184"/>
            <a:ext cx="6035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시정예방조치(CAPA)</a:t>
            </a:r>
            <a:endParaRPr lang="en-US" sz="1550" dirty="0"/>
          </a:p>
        </p:txBody>
      </p:sp>
      <p:sp>
        <p:nvSpPr>
          <p:cNvPr id="23" name="Text 18"/>
          <p:cNvSpPr/>
          <p:nvPr/>
        </p:nvSpPr>
        <p:spPr>
          <a:xfrm>
            <a:off x="5257800" y="5257800"/>
            <a:ext cx="6035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재발 방지를 위한 시정·예방 조치를 수립하고 적용</a:t>
            </a:r>
            <a:endParaRPr lang="en-US" sz="1150" dirty="0"/>
          </a:p>
        </p:txBody>
      </p:sp>
      <p:sp>
        <p:nvSpPr>
          <p:cNvPr id="24" name="Text 19"/>
          <p:cNvSpPr/>
          <p:nvPr/>
        </p:nvSpPr>
        <p:spPr>
          <a:xfrm>
            <a:off x="640080" y="64008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7C8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지영섭  ·  QUALITY ASSURANCE PORTFOLIO</a:t>
            </a:r>
            <a:endParaRPr lang="en-US" sz="900" dirty="0"/>
          </a:p>
        </p:txBody>
      </p:sp>
      <p:sp>
        <p:nvSpPr>
          <p:cNvPr id="25" name="Text 20"/>
          <p:cNvSpPr/>
          <p:nvPr/>
        </p:nvSpPr>
        <p:spPr>
          <a:xfrm>
            <a:off x="1136599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C9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457200"/>
            <a:ext cx="2651760" cy="384048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57200"/>
            <a:ext cx="2651760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스템코㈜</a:t>
            </a:r>
            <a:r>
              <a:rPr lang="en-US" sz="1000" dirty="0">
                <a:solidFill>
                  <a:srgbClr val="AEB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2009–2012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778240" y="502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2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04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96012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공정품질 통계 모니터링 &amp; 수율 개선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40080" y="1508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3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 제조공정(O/S Check) 품질 안정화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057400"/>
            <a:ext cx="49377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2000"/>
              </a:lnSpc>
              <a:buNone/>
            </a:pPr>
            <a:r>
              <a:rPr lang="en-US" sz="1350" dirty="0">
                <a:solidFill>
                  <a:srgbClr val="26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COF(Chip on Film) 제조업체의 O/S Check 공정 품질을 모니터링하고, 불량 데이터를 통계적으로 분석하여 이상징후를 조기에 탐지·분류했습니다. 제조부·검사부와의 협업을 통해 공정품질을 안정화하고 목표 수율 달성에 기여했습니다.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3749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4069080"/>
            <a:ext cx="4937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000"/>
              </a:spcAft>
              <a:buSzPct val="100000"/>
              <a:buChar char="●"/>
            </a:pPr>
            <a:r>
              <a:rPr lang="en-US" sz="1250" dirty="0">
                <a:solidFill>
                  <a:srgbClr val="26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O/S Check 공정 품질 모니터링</a:t>
            </a:r>
            <a:endParaRPr lang="en-US" sz="1250" dirty="0"/>
          </a:p>
          <a:p>
            <a:pPr marL="177800" indent="-177800">
              <a:spcAft>
                <a:spcPts val="1000"/>
              </a:spcAft>
              <a:buSzPct val="100000"/>
              <a:buChar char="●"/>
            </a:pPr>
            <a:r>
              <a:rPr lang="en-US" sz="1250" dirty="0">
                <a:solidFill>
                  <a:srgbClr val="26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불량 데이터 통계 분석</a:t>
            </a:r>
            <a:endParaRPr lang="en-US" sz="1250" dirty="0"/>
          </a:p>
          <a:p>
            <a:pPr marL="177800" indent="-177800">
              <a:spcAft>
                <a:spcPts val="1000"/>
              </a:spcAft>
              <a:buSzPct val="100000"/>
              <a:buChar char="●"/>
            </a:pPr>
            <a:r>
              <a:rPr lang="en-US" sz="1250" dirty="0">
                <a:solidFill>
                  <a:srgbClr val="26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제조·검사부 협업 및 수율 목표 달성 기여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309360" y="2057400"/>
            <a:ext cx="5212080" cy="566928"/>
          </a:xfrm>
          <a:prstGeom prst="roundRect">
            <a:avLst>
              <a:gd name="adj" fmla="val 9677"/>
            </a:avLst>
          </a:prstGeom>
          <a:solidFill>
            <a:srgbClr val="EEF3FC"/>
          </a:solidFill>
          <a:ln/>
        </p:spPr>
      </p:sp>
      <p:sp>
        <p:nvSpPr>
          <p:cNvPr id="11" name="Shape 9"/>
          <p:cNvSpPr/>
          <p:nvPr/>
        </p:nvSpPr>
        <p:spPr>
          <a:xfrm>
            <a:off x="6473952" y="2157984"/>
            <a:ext cx="365760" cy="36576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2" name="Text 10"/>
          <p:cNvSpPr/>
          <p:nvPr/>
        </p:nvSpPr>
        <p:spPr>
          <a:xfrm>
            <a:off x="6473952" y="215798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995160" y="2057400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모니터링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656832" y="2624328"/>
            <a:ext cx="0" cy="146304"/>
          </a:xfrm>
          <a:prstGeom prst="line">
            <a:avLst/>
          </a:prstGeom>
          <a:noFill/>
          <a:ln w="19050">
            <a:solidFill>
              <a:srgbClr val="CADCF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09360" y="2770632"/>
            <a:ext cx="5212080" cy="566928"/>
          </a:xfrm>
          <a:prstGeom prst="roundRect">
            <a:avLst>
              <a:gd name="adj" fmla="val 9677"/>
            </a:avLst>
          </a:prstGeom>
          <a:solidFill>
            <a:srgbClr val="F7F9FC"/>
          </a:solidFill>
          <a:ln/>
        </p:spPr>
      </p:sp>
      <p:sp>
        <p:nvSpPr>
          <p:cNvPr id="16" name="Shape 14"/>
          <p:cNvSpPr/>
          <p:nvPr/>
        </p:nvSpPr>
        <p:spPr>
          <a:xfrm>
            <a:off x="6473952" y="2871216"/>
            <a:ext cx="365760" cy="36576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7" name="Text 15"/>
          <p:cNvSpPr/>
          <p:nvPr/>
        </p:nvSpPr>
        <p:spPr>
          <a:xfrm>
            <a:off x="6473952" y="287121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995160" y="2770632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통계 분석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656832" y="3337560"/>
            <a:ext cx="0" cy="146304"/>
          </a:xfrm>
          <a:prstGeom prst="line">
            <a:avLst/>
          </a:prstGeom>
          <a:noFill/>
          <a:ln w="19050">
            <a:solidFill>
              <a:srgbClr val="CADCF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09360" y="3483864"/>
            <a:ext cx="5212080" cy="566928"/>
          </a:xfrm>
          <a:prstGeom prst="roundRect">
            <a:avLst>
              <a:gd name="adj" fmla="val 9677"/>
            </a:avLst>
          </a:prstGeom>
          <a:solidFill>
            <a:srgbClr val="EEF3FC"/>
          </a:solidFill>
          <a:ln/>
        </p:spPr>
      </p:sp>
      <p:sp>
        <p:nvSpPr>
          <p:cNvPr id="21" name="Shape 19"/>
          <p:cNvSpPr/>
          <p:nvPr/>
        </p:nvSpPr>
        <p:spPr>
          <a:xfrm>
            <a:off x="6473952" y="3584448"/>
            <a:ext cx="365760" cy="36576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2" name="Text 20"/>
          <p:cNvSpPr/>
          <p:nvPr/>
        </p:nvSpPr>
        <p:spPr>
          <a:xfrm>
            <a:off x="6473952" y="358444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995160" y="3483864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이상 탐지·분류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656832" y="4050792"/>
            <a:ext cx="0" cy="146304"/>
          </a:xfrm>
          <a:prstGeom prst="line">
            <a:avLst/>
          </a:prstGeom>
          <a:noFill/>
          <a:ln w="19050">
            <a:solidFill>
              <a:srgbClr val="CADCF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309360" y="4197096"/>
            <a:ext cx="5212080" cy="566928"/>
          </a:xfrm>
          <a:prstGeom prst="roundRect">
            <a:avLst>
              <a:gd name="adj" fmla="val 9677"/>
            </a:avLst>
          </a:prstGeom>
          <a:solidFill>
            <a:srgbClr val="F7F9FC"/>
          </a:solidFill>
          <a:ln/>
        </p:spPr>
      </p:sp>
      <p:sp>
        <p:nvSpPr>
          <p:cNvPr id="26" name="Shape 24"/>
          <p:cNvSpPr/>
          <p:nvPr/>
        </p:nvSpPr>
        <p:spPr>
          <a:xfrm>
            <a:off x="6473952" y="4297680"/>
            <a:ext cx="365760" cy="36576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7" name="Text 25"/>
          <p:cNvSpPr/>
          <p:nvPr/>
        </p:nvSpPr>
        <p:spPr>
          <a:xfrm>
            <a:off x="6473952" y="42976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995160" y="4197096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협업 대응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656832" y="4764024"/>
            <a:ext cx="0" cy="146304"/>
          </a:xfrm>
          <a:prstGeom prst="line">
            <a:avLst/>
          </a:prstGeom>
          <a:noFill/>
          <a:ln w="19050">
            <a:solidFill>
              <a:srgbClr val="CADCF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309360" y="4910328"/>
            <a:ext cx="5212080" cy="566928"/>
          </a:xfrm>
          <a:prstGeom prst="roundRect">
            <a:avLst>
              <a:gd name="adj" fmla="val 9677"/>
            </a:avLst>
          </a:prstGeom>
          <a:solidFill>
            <a:srgbClr val="EEF3FC"/>
          </a:solidFill>
          <a:ln/>
        </p:spPr>
      </p:sp>
      <p:sp>
        <p:nvSpPr>
          <p:cNvPr id="31" name="Shape 29"/>
          <p:cNvSpPr/>
          <p:nvPr/>
        </p:nvSpPr>
        <p:spPr>
          <a:xfrm>
            <a:off x="6473952" y="5010912"/>
            <a:ext cx="365760" cy="36576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32" name="Text 30"/>
          <p:cNvSpPr/>
          <p:nvPr/>
        </p:nvSpPr>
        <p:spPr>
          <a:xfrm>
            <a:off x="6473952" y="50109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995160" y="4910328"/>
            <a:ext cx="4297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수율 안정화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640080" y="64008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AEB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지영섭  ·  QUALITY ASSURANCE PORTFOLIO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136599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7BE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F3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SKILLS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4980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보유 기술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572768"/>
            <a:ext cx="10908792" cy="1133856"/>
          </a:xfrm>
          <a:prstGeom prst="roundRect">
            <a:avLst>
              <a:gd name="adj" fmla="val 5645"/>
            </a:avLst>
          </a:prstGeom>
          <a:solidFill>
            <a:srgbClr val="FFFFFF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41248" y="1901952"/>
            <a:ext cx="475488" cy="47548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6" name="Image 0" descr="icons/shield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816" y="1968520"/>
            <a:ext cx="342351" cy="342351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1572768"/>
            <a:ext cx="1234440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품질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2560320" y="1709928"/>
            <a:ext cx="5760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9" name="Text 6"/>
          <p:cNvSpPr/>
          <p:nvPr/>
        </p:nvSpPr>
        <p:spPr>
          <a:xfrm>
            <a:off x="2560320" y="1709928"/>
            <a:ext cx="5760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QA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64408" y="1709928"/>
            <a:ext cx="6903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11" name="Text 8"/>
          <p:cNvSpPr/>
          <p:nvPr/>
        </p:nvSpPr>
        <p:spPr>
          <a:xfrm>
            <a:off x="3264408" y="1709928"/>
            <a:ext cx="6903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DQA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082796" y="1709928"/>
            <a:ext cx="18333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13" name="Text 10"/>
          <p:cNvSpPr/>
          <p:nvPr/>
        </p:nvSpPr>
        <p:spPr>
          <a:xfrm>
            <a:off x="4082796" y="1709928"/>
            <a:ext cx="18333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검증·타당성확인(V&amp;V)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6044184" y="1709928"/>
            <a:ext cx="13761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15" name="Text 12"/>
          <p:cNvSpPr/>
          <p:nvPr/>
        </p:nvSpPr>
        <p:spPr>
          <a:xfrm>
            <a:off x="6044184" y="1709928"/>
            <a:ext cx="13761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테스트 계획 수립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7548372" y="1709928"/>
            <a:ext cx="10332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17" name="Text 14"/>
          <p:cNvSpPr/>
          <p:nvPr/>
        </p:nvSpPr>
        <p:spPr>
          <a:xfrm>
            <a:off x="7548372" y="1709928"/>
            <a:ext cx="10332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테스트 전략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8709660" y="1709928"/>
            <a:ext cx="10332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19" name="Text 16"/>
          <p:cNvSpPr/>
          <p:nvPr/>
        </p:nvSpPr>
        <p:spPr>
          <a:xfrm>
            <a:off x="8709660" y="1709928"/>
            <a:ext cx="10332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회귀 테스트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9870948" y="1709928"/>
            <a:ext cx="13761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21" name="Text 18"/>
          <p:cNvSpPr/>
          <p:nvPr/>
        </p:nvSpPr>
        <p:spPr>
          <a:xfrm>
            <a:off x="9870948" y="1709928"/>
            <a:ext cx="13761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품질 게이트 운영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2560320" y="2185416"/>
            <a:ext cx="9189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23" name="Text 20"/>
          <p:cNvSpPr/>
          <p:nvPr/>
        </p:nvSpPr>
        <p:spPr>
          <a:xfrm>
            <a:off x="2560320" y="2185416"/>
            <a:ext cx="9189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결함 관리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3607308" y="2185416"/>
            <a:ext cx="16047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25" name="Text 22"/>
          <p:cNvSpPr/>
          <p:nvPr/>
        </p:nvSpPr>
        <p:spPr>
          <a:xfrm>
            <a:off x="3607308" y="2185416"/>
            <a:ext cx="16047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근본원인분석(RCA)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5340096" y="2185416"/>
            <a:ext cx="17190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27" name="Text 24"/>
          <p:cNvSpPr/>
          <p:nvPr/>
        </p:nvSpPr>
        <p:spPr>
          <a:xfrm>
            <a:off x="5340096" y="2185416"/>
            <a:ext cx="17190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시정예방조치(CAPA)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7187184" y="2185416"/>
            <a:ext cx="12618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29" name="Text 26"/>
          <p:cNvSpPr/>
          <p:nvPr/>
        </p:nvSpPr>
        <p:spPr>
          <a:xfrm>
            <a:off x="7187184" y="2185416"/>
            <a:ext cx="12618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출시 품질 관리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640080" y="2816352"/>
            <a:ext cx="10908792" cy="777240"/>
          </a:xfrm>
          <a:prstGeom prst="roundRect">
            <a:avLst>
              <a:gd name="adj" fmla="val 8235"/>
            </a:avLst>
          </a:prstGeom>
          <a:solidFill>
            <a:srgbClr val="FFFFFF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31" name="Shape 28"/>
          <p:cNvSpPr/>
          <p:nvPr/>
        </p:nvSpPr>
        <p:spPr>
          <a:xfrm>
            <a:off x="841248" y="2967228"/>
            <a:ext cx="475488" cy="47548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32" name="Image 1" descr="icons/sitemap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816" y="3033796"/>
            <a:ext cx="342351" cy="342351"/>
          </a:xfrm>
          <a:prstGeom prst="rect">
            <a:avLst/>
          </a:prstGeom>
        </p:spPr>
      </p:pic>
      <p:sp>
        <p:nvSpPr>
          <p:cNvPr id="33" name="Text 29"/>
          <p:cNvSpPr/>
          <p:nvPr/>
        </p:nvSpPr>
        <p:spPr>
          <a:xfrm>
            <a:off x="1417320" y="2816352"/>
            <a:ext cx="1234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프로세스·리더십</a:t>
            </a:r>
            <a:endParaRPr lang="en-US" sz="1400" dirty="0"/>
          </a:p>
        </p:txBody>
      </p:sp>
      <p:sp>
        <p:nvSpPr>
          <p:cNvPr id="34" name="Shape 30"/>
          <p:cNvSpPr/>
          <p:nvPr/>
        </p:nvSpPr>
        <p:spPr>
          <a:xfrm>
            <a:off x="2560320" y="3012948"/>
            <a:ext cx="9189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35" name="Text 31"/>
          <p:cNvSpPr/>
          <p:nvPr/>
        </p:nvSpPr>
        <p:spPr>
          <a:xfrm>
            <a:off x="2560320" y="3012948"/>
            <a:ext cx="9189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관리</a:t>
            </a:r>
            <a:endParaRPr lang="en-US" sz="1050" dirty="0"/>
          </a:p>
        </p:txBody>
      </p:sp>
      <p:sp>
        <p:nvSpPr>
          <p:cNvPr id="36" name="Shape 32"/>
          <p:cNvSpPr/>
          <p:nvPr/>
        </p:nvSpPr>
        <p:spPr>
          <a:xfrm>
            <a:off x="3607308" y="3012948"/>
            <a:ext cx="11475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37" name="Text 33"/>
          <p:cNvSpPr/>
          <p:nvPr/>
        </p:nvSpPr>
        <p:spPr>
          <a:xfrm>
            <a:off x="3607308" y="3012948"/>
            <a:ext cx="11475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품질 거버넌스</a:t>
            </a:r>
            <a:endParaRPr lang="en-US" sz="1050" dirty="0"/>
          </a:p>
        </p:txBody>
      </p:sp>
      <p:sp>
        <p:nvSpPr>
          <p:cNvPr id="38" name="Shape 34"/>
          <p:cNvSpPr/>
          <p:nvPr/>
        </p:nvSpPr>
        <p:spPr>
          <a:xfrm>
            <a:off x="4882896" y="3012948"/>
            <a:ext cx="14904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39" name="Text 35"/>
          <p:cNvSpPr/>
          <p:nvPr/>
        </p:nvSpPr>
        <p:spPr>
          <a:xfrm>
            <a:off x="4882896" y="3012948"/>
            <a:ext cx="14904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 프로세스 감사</a:t>
            </a:r>
            <a:endParaRPr lang="en-US" sz="1050" dirty="0"/>
          </a:p>
        </p:txBody>
      </p:sp>
      <p:sp>
        <p:nvSpPr>
          <p:cNvPr id="40" name="Shape 36"/>
          <p:cNvSpPr/>
          <p:nvPr/>
        </p:nvSpPr>
        <p:spPr>
          <a:xfrm>
            <a:off x="6501384" y="3012948"/>
            <a:ext cx="16047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41" name="Text 37"/>
          <p:cNvSpPr/>
          <p:nvPr/>
        </p:nvSpPr>
        <p:spPr>
          <a:xfrm>
            <a:off x="6501384" y="3012948"/>
            <a:ext cx="16047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협력사 CAPA 관리</a:t>
            </a:r>
            <a:endParaRPr lang="en-US" sz="1050" dirty="0"/>
          </a:p>
        </p:txBody>
      </p:sp>
      <p:sp>
        <p:nvSpPr>
          <p:cNvPr id="42" name="Shape 38"/>
          <p:cNvSpPr/>
          <p:nvPr/>
        </p:nvSpPr>
        <p:spPr>
          <a:xfrm>
            <a:off x="8234172" y="3012948"/>
            <a:ext cx="13761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43" name="Text 39"/>
          <p:cNvSpPr/>
          <p:nvPr/>
        </p:nvSpPr>
        <p:spPr>
          <a:xfrm>
            <a:off x="8234172" y="3012948"/>
            <a:ext cx="13761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글로벌 이슈 관리</a:t>
            </a:r>
            <a:endParaRPr lang="en-US" sz="1050" dirty="0"/>
          </a:p>
        </p:txBody>
      </p:sp>
      <p:sp>
        <p:nvSpPr>
          <p:cNvPr id="44" name="Shape 40"/>
          <p:cNvSpPr/>
          <p:nvPr/>
        </p:nvSpPr>
        <p:spPr>
          <a:xfrm>
            <a:off x="9738360" y="3012948"/>
            <a:ext cx="11475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45" name="Text 41"/>
          <p:cNvSpPr/>
          <p:nvPr/>
        </p:nvSpPr>
        <p:spPr>
          <a:xfrm>
            <a:off x="9738360" y="3012948"/>
            <a:ext cx="11475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유관부서 협업</a:t>
            </a:r>
            <a:endParaRPr lang="en-US" sz="1050" dirty="0"/>
          </a:p>
        </p:txBody>
      </p:sp>
      <p:sp>
        <p:nvSpPr>
          <p:cNvPr id="46" name="Shape 42"/>
          <p:cNvSpPr/>
          <p:nvPr/>
        </p:nvSpPr>
        <p:spPr>
          <a:xfrm>
            <a:off x="640080" y="3703320"/>
            <a:ext cx="10908792" cy="777240"/>
          </a:xfrm>
          <a:prstGeom prst="roundRect">
            <a:avLst>
              <a:gd name="adj" fmla="val 8235"/>
            </a:avLst>
          </a:prstGeom>
          <a:solidFill>
            <a:srgbClr val="FFFFFF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47" name="Shape 43"/>
          <p:cNvSpPr/>
          <p:nvPr/>
        </p:nvSpPr>
        <p:spPr>
          <a:xfrm>
            <a:off x="841248" y="3854196"/>
            <a:ext cx="475488" cy="47548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48" name="Image 2" descr="icons/robot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7816" y="3920764"/>
            <a:ext cx="342351" cy="342351"/>
          </a:xfrm>
          <a:prstGeom prst="rect">
            <a:avLst/>
          </a:prstGeom>
        </p:spPr>
      </p:pic>
      <p:sp>
        <p:nvSpPr>
          <p:cNvPr id="49" name="Text 44"/>
          <p:cNvSpPr/>
          <p:nvPr/>
        </p:nvSpPr>
        <p:spPr>
          <a:xfrm>
            <a:off x="1417320" y="3703320"/>
            <a:ext cx="1234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자동화</a:t>
            </a:r>
            <a:endParaRPr lang="en-US" sz="1400" dirty="0"/>
          </a:p>
        </p:txBody>
      </p:sp>
      <p:sp>
        <p:nvSpPr>
          <p:cNvPr id="50" name="Shape 45"/>
          <p:cNvSpPr/>
          <p:nvPr/>
        </p:nvSpPr>
        <p:spPr>
          <a:xfrm>
            <a:off x="2560320" y="3899916"/>
            <a:ext cx="10332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51" name="Text 46"/>
          <p:cNvSpPr/>
          <p:nvPr/>
        </p:nvSpPr>
        <p:spPr>
          <a:xfrm>
            <a:off x="2560320" y="3899916"/>
            <a:ext cx="10332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검증 자동화</a:t>
            </a:r>
            <a:endParaRPr lang="en-US" sz="1050" dirty="0"/>
          </a:p>
        </p:txBody>
      </p:sp>
      <p:sp>
        <p:nvSpPr>
          <p:cNvPr id="52" name="Shape 47"/>
          <p:cNvSpPr/>
          <p:nvPr/>
        </p:nvSpPr>
        <p:spPr>
          <a:xfrm>
            <a:off x="3721608" y="3899916"/>
            <a:ext cx="14904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53" name="Text 48"/>
          <p:cNvSpPr/>
          <p:nvPr/>
        </p:nvSpPr>
        <p:spPr>
          <a:xfrm>
            <a:off x="3721608" y="3899916"/>
            <a:ext cx="14904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신뢰성 시험 자동화</a:t>
            </a:r>
            <a:endParaRPr lang="en-US" sz="1050" dirty="0"/>
          </a:p>
        </p:txBody>
      </p:sp>
      <p:sp>
        <p:nvSpPr>
          <p:cNvPr id="54" name="Shape 49"/>
          <p:cNvSpPr/>
          <p:nvPr/>
        </p:nvSpPr>
        <p:spPr>
          <a:xfrm>
            <a:off x="5340096" y="3899916"/>
            <a:ext cx="16047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55" name="Text 50"/>
          <p:cNvSpPr/>
          <p:nvPr/>
        </p:nvSpPr>
        <p:spPr>
          <a:xfrm>
            <a:off x="5340096" y="3899916"/>
            <a:ext cx="16047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Jira API 연동</a:t>
            </a:r>
            <a:endParaRPr lang="en-US" sz="1050" dirty="0"/>
          </a:p>
        </p:txBody>
      </p:sp>
      <p:sp>
        <p:nvSpPr>
          <p:cNvPr id="56" name="Shape 51"/>
          <p:cNvSpPr/>
          <p:nvPr/>
        </p:nvSpPr>
        <p:spPr>
          <a:xfrm>
            <a:off x="7072884" y="3899916"/>
            <a:ext cx="16047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57" name="Text 52"/>
          <p:cNvSpPr/>
          <p:nvPr/>
        </p:nvSpPr>
        <p:spPr>
          <a:xfrm>
            <a:off x="7072884" y="3899916"/>
            <a:ext cx="16047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업무 프로세스 자동화</a:t>
            </a:r>
            <a:endParaRPr lang="en-US" sz="1050" dirty="0"/>
          </a:p>
        </p:txBody>
      </p:sp>
      <p:sp>
        <p:nvSpPr>
          <p:cNvPr id="58" name="Shape 53"/>
          <p:cNvSpPr/>
          <p:nvPr/>
        </p:nvSpPr>
        <p:spPr>
          <a:xfrm>
            <a:off x="640080" y="4590288"/>
            <a:ext cx="10908792" cy="777240"/>
          </a:xfrm>
          <a:prstGeom prst="roundRect">
            <a:avLst>
              <a:gd name="adj" fmla="val 8235"/>
            </a:avLst>
          </a:prstGeom>
          <a:solidFill>
            <a:srgbClr val="FFFFFF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59" name="Shape 54"/>
          <p:cNvSpPr/>
          <p:nvPr/>
        </p:nvSpPr>
        <p:spPr>
          <a:xfrm>
            <a:off x="841248" y="4741164"/>
            <a:ext cx="475488" cy="47548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60" name="Image 3" descr="icons/tools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7816" y="4807732"/>
            <a:ext cx="342351" cy="342351"/>
          </a:xfrm>
          <a:prstGeom prst="rect">
            <a:avLst/>
          </a:prstGeom>
        </p:spPr>
      </p:pic>
      <p:sp>
        <p:nvSpPr>
          <p:cNvPr id="61" name="Text 55"/>
          <p:cNvSpPr/>
          <p:nvPr/>
        </p:nvSpPr>
        <p:spPr>
          <a:xfrm>
            <a:off x="1417320" y="4590288"/>
            <a:ext cx="1234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사용 Tool</a:t>
            </a:r>
            <a:endParaRPr lang="en-US" sz="1400" dirty="0"/>
          </a:p>
        </p:txBody>
      </p:sp>
      <p:sp>
        <p:nvSpPr>
          <p:cNvPr id="62" name="Shape 56"/>
          <p:cNvSpPr/>
          <p:nvPr/>
        </p:nvSpPr>
        <p:spPr>
          <a:xfrm>
            <a:off x="2560320" y="4786884"/>
            <a:ext cx="8046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63" name="Text 57"/>
          <p:cNvSpPr/>
          <p:nvPr/>
        </p:nvSpPr>
        <p:spPr>
          <a:xfrm>
            <a:off x="2560320" y="4786884"/>
            <a:ext cx="8046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Jira</a:t>
            </a:r>
            <a:endParaRPr lang="en-US" sz="1050" dirty="0"/>
          </a:p>
        </p:txBody>
      </p:sp>
      <p:sp>
        <p:nvSpPr>
          <p:cNvPr id="64" name="Shape 58"/>
          <p:cNvSpPr/>
          <p:nvPr/>
        </p:nvSpPr>
        <p:spPr>
          <a:xfrm>
            <a:off x="3493008" y="4786884"/>
            <a:ext cx="14904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65" name="Text 59"/>
          <p:cNvSpPr/>
          <p:nvPr/>
        </p:nvSpPr>
        <p:spPr>
          <a:xfrm>
            <a:off x="3493008" y="4786884"/>
            <a:ext cx="14904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Confluence</a:t>
            </a:r>
            <a:endParaRPr lang="en-US" sz="1050" dirty="0"/>
          </a:p>
        </p:txBody>
      </p:sp>
      <p:sp>
        <p:nvSpPr>
          <p:cNvPr id="66" name="Shape 60"/>
          <p:cNvSpPr/>
          <p:nvPr/>
        </p:nvSpPr>
        <p:spPr>
          <a:xfrm>
            <a:off x="5111496" y="4786884"/>
            <a:ext cx="13761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67" name="Text 61"/>
          <p:cNvSpPr/>
          <p:nvPr/>
        </p:nvSpPr>
        <p:spPr>
          <a:xfrm>
            <a:off x="5111496" y="4786884"/>
            <a:ext cx="13761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 Office</a:t>
            </a:r>
            <a:endParaRPr lang="en-US" sz="1050" dirty="0"/>
          </a:p>
        </p:txBody>
      </p:sp>
      <p:sp>
        <p:nvSpPr>
          <p:cNvPr id="68" name="Shape 62"/>
          <p:cNvSpPr/>
          <p:nvPr/>
        </p:nvSpPr>
        <p:spPr>
          <a:xfrm>
            <a:off x="6615684" y="4786884"/>
            <a:ext cx="14904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69" name="Text 63"/>
          <p:cNvSpPr/>
          <p:nvPr/>
        </p:nvSpPr>
        <p:spPr>
          <a:xfrm>
            <a:off x="6615684" y="4786884"/>
            <a:ext cx="14904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SharePoint</a:t>
            </a:r>
            <a:endParaRPr lang="en-US" sz="1050" dirty="0"/>
          </a:p>
        </p:txBody>
      </p:sp>
      <p:sp>
        <p:nvSpPr>
          <p:cNvPr id="70" name="Shape 64"/>
          <p:cNvSpPr/>
          <p:nvPr/>
        </p:nvSpPr>
        <p:spPr>
          <a:xfrm>
            <a:off x="8234172" y="4786884"/>
            <a:ext cx="9189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71" name="Text 65"/>
          <p:cNvSpPr/>
          <p:nvPr/>
        </p:nvSpPr>
        <p:spPr>
          <a:xfrm>
            <a:off x="8234172" y="4786884"/>
            <a:ext cx="9189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</a:t>
            </a:r>
            <a:endParaRPr lang="en-US" sz="1050" dirty="0"/>
          </a:p>
        </p:txBody>
      </p:sp>
      <p:sp>
        <p:nvSpPr>
          <p:cNvPr id="72" name="Shape 66"/>
          <p:cNvSpPr/>
          <p:nvPr/>
        </p:nvSpPr>
        <p:spPr>
          <a:xfrm>
            <a:off x="9281160" y="4786884"/>
            <a:ext cx="9189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73" name="Text 67"/>
          <p:cNvSpPr/>
          <p:nvPr/>
        </p:nvSpPr>
        <p:spPr>
          <a:xfrm>
            <a:off x="9281160" y="4786884"/>
            <a:ext cx="9189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Slack</a:t>
            </a:r>
            <a:endParaRPr lang="en-US" sz="1050" dirty="0"/>
          </a:p>
        </p:txBody>
      </p:sp>
      <p:sp>
        <p:nvSpPr>
          <p:cNvPr id="74" name="Shape 68"/>
          <p:cNvSpPr/>
          <p:nvPr/>
        </p:nvSpPr>
        <p:spPr>
          <a:xfrm>
            <a:off x="640080" y="5477256"/>
            <a:ext cx="10908792" cy="777240"/>
          </a:xfrm>
          <a:prstGeom prst="roundRect">
            <a:avLst>
              <a:gd name="adj" fmla="val 8235"/>
            </a:avLst>
          </a:prstGeom>
          <a:solidFill>
            <a:srgbClr val="FFFFFF"/>
          </a:solidFill>
          <a:ln/>
          <a:effectLst>
            <a:outerShdw blurRad="127000" dist="38100" dir="5400000" algn="bl" rotWithShape="0">
              <a:srgbClr val="1E2761">
                <a:alpha val="12000"/>
              </a:srgbClr>
            </a:outerShdw>
          </a:effectLst>
        </p:spPr>
      </p:sp>
      <p:sp>
        <p:nvSpPr>
          <p:cNvPr id="75" name="Shape 69"/>
          <p:cNvSpPr/>
          <p:nvPr/>
        </p:nvSpPr>
        <p:spPr>
          <a:xfrm>
            <a:off x="841248" y="5628132"/>
            <a:ext cx="475488" cy="475488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76" name="Image 4" descr="icons/car_w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7816" y="5694700"/>
            <a:ext cx="342351" cy="342351"/>
          </a:xfrm>
          <a:prstGeom prst="rect">
            <a:avLst/>
          </a:prstGeom>
        </p:spPr>
      </p:pic>
      <p:sp>
        <p:nvSpPr>
          <p:cNvPr id="77" name="Text 70"/>
          <p:cNvSpPr/>
          <p:nvPr/>
        </p:nvSpPr>
        <p:spPr>
          <a:xfrm>
            <a:off x="1417320" y="5477256"/>
            <a:ext cx="1234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도메인</a:t>
            </a:r>
            <a:endParaRPr lang="en-US" sz="1400" dirty="0"/>
          </a:p>
        </p:txBody>
      </p:sp>
      <p:sp>
        <p:nvSpPr>
          <p:cNvPr id="78" name="Shape 71"/>
          <p:cNvSpPr/>
          <p:nvPr/>
        </p:nvSpPr>
        <p:spPr>
          <a:xfrm>
            <a:off x="2560320" y="5673852"/>
            <a:ext cx="12618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79" name="Text 72"/>
          <p:cNvSpPr/>
          <p:nvPr/>
        </p:nvSpPr>
        <p:spPr>
          <a:xfrm>
            <a:off x="2560320" y="5673852"/>
            <a:ext cx="12618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TV</a:t>
            </a:r>
            <a:endParaRPr lang="en-US" sz="1050" dirty="0"/>
          </a:p>
        </p:txBody>
      </p:sp>
      <p:sp>
        <p:nvSpPr>
          <p:cNvPr id="80" name="Shape 73"/>
          <p:cNvSpPr/>
          <p:nvPr/>
        </p:nvSpPr>
        <p:spPr>
          <a:xfrm>
            <a:off x="3950208" y="5673852"/>
            <a:ext cx="14904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81" name="Text 74"/>
          <p:cNvSpPr/>
          <p:nvPr/>
        </p:nvSpPr>
        <p:spPr>
          <a:xfrm>
            <a:off x="3950208" y="5673852"/>
            <a:ext cx="14904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임베디드 소프트웨어</a:t>
            </a:r>
            <a:endParaRPr lang="en-US" sz="1050" dirty="0"/>
          </a:p>
        </p:txBody>
      </p:sp>
      <p:sp>
        <p:nvSpPr>
          <p:cNvPr id="82" name="Shape 75"/>
          <p:cNvSpPr/>
          <p:nvPr/>
        </p:nvSpPr>
        <p:spPr>
          <a:xfrm>
            <a:off x="5568696" y="5673852"/>
            <a:ext cx="10332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83" name="Text 76"/>
          <p:cNvSpPr/>
          <p:nvPr/>
        </p:nvSpPr>
        <p:spPr>
          <a:xfrm>
            <a:off x="5568696" y="5673852"/>
            <a:ext cx="10332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차량용 AI</a:t>
            </a:r>
            <a:endParaRPr lang="en-US" sz="1050" dirty="0"/>
          </a:p>
        </p:txBody>
      </p:sp>
      <p:sp>
        <p:nvSpPr>
          <p:cNvPr id="84" name="Shape 77"/>
          <p:cNvSpPr/>
          <p:nvPr/>
        </p:nvSpPr>
        <p:spPr>
          <a:xfrm>
            <a:off x="6729984" y="5673852"/>
            <a:ext cx="8046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85" name="Text 78"/>
          <p:cNvSpPr/>
          <p:nvPr/>
        </p:nvSpPr>
        <p:spPr>
          <a:xfrm>
            <a:off x="6729984" y="5673852"/>
            <a:ext cx="8046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ADAS</a:t>
            </a:r>
            <a:endParaRPr lang="en-US" sz="1050" dirty="0"/>
          </a:p>
        </p:txBody>
      </p:sp>
      <p:sp>
        <p:nvSpPr>
          <p:cNvPr id="86" name="Shape 79"/>
          <p:cNvSpPr/>
          <p:nvPr/>
        </p:nvSpPr>
        <p:spPr>
          <a:xfrm>
            <a:off x="7662672" y="5673852"/>
            <a:ext cx="6903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87" name="Text 80"/>
          <p:cNvSpPr/>
          <p:nvPr/>
        </p:nvSpPr>
        <p:spPr>
          <a:xfrm>
            <a:off x="7662672" y="5673852"/>
            <a:ext cx="6903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DMS</a:t>
            </a:r>
            <a:endParaRPr lang="en-US" sz="1050" dirty="0"/>
          </a:p>
        </p:txBody>
      </p:sp>
      <p:sp>
        <p:nvSpPr>
          <p:cNvPr id="88" name="Shape 81"/>
          <p:cNvSpPr/>
          <p:nvPr/>
        </p:nvSpPr>
        <p:spPr>
          <a:xfrm>
            <a:off x="8481060" y="5673852"/>
            <a:ext cx="10332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89" name="Text 82"/>
          <p:cNvSpPr/>
          <p:nvPr/>
        </p:nvSpPr>
        <p:spPr>
          <a:xfrm>
            <a:off x="8481060" y="5673852"/>
            <a:ext cx="10332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펌웨어 검증</a:t>
            </a:r>
            <a:endParaRPr lang="en-US" sz="1050" dirty="0"/>
          </a:p>
        </p:txBody>
      </p:sp>
      <p:sp>
        <p:nvSpPr>
          <p:cNvPr id="90" name="Shape 83"/>
          <p:cNvSpPr/>
          <p:nvPr/>
        </p:nvSpPr>
        <p:spPr>
          <a:xfrm>
            <a:off x="9642348" y="5673852"/>
            <a:ext cx="1033272" cy="384048"/>
          </a:xfrm>
          <a:prstGeom prst="roundRect">
            <a:avLst>
              <a:gd name="adj" fmla="val 45238"/>
            </a:avLst>
          </a:prstGeom>
          <a:solidFill>
            <a:srgbClr val="EEF3FC"/>
          </a:solidFill>
          <a:ln/>
        </p:spPr>
      </p:sp>
      <p:sp>
        <p:nvSpPr>
          <p:cNvPr id="91" name="Text 84"/>
          <p:cNvSpPr/>
          <p:nvPr/>
        </p:nvSpPr>
        <p:spPr>
          <a:xfrm>
            <a:off x="9642348" y="5673852"/>
            <a:ext cx="1033272" cy="3840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OTA 검증</a:t>
            </a:r>
            <a:endParaRPr lang="en-US" sz="1050" dirty="0"/>
          </a:p>
        </p:txBody>
      </p:sp>
      <p:sp>
        <p:nvSpPr>
          <p:cNvPr id="92" name="Text 85"/>
          <p:cNvSpPr/>
          <p:nvPr/>
        </p:nvSpPr>
        <p:spPr>
          <a:xfrm>
            <a:off x="640080" y="64008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AEB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지영섭  ·  QUALITY ASSURANCE PORTFOLIO</a:t>
            </a:r>
            <a:endParaRPr lang="en-US" sz="900" dirty="0"/>
          </a:p>
        </p:txBody>
      </p:sp>
      <p:sp>
        <p:nvSpPr>
          <p:cNvPr id="93" name="Text 86"/>
          <p:cNvSpPr/>
          <p:nvPr/>
        </p:nvSpPr>
        <p:spPr>
          <a:xfrm>
            <a:off x="1136599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7BE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10</Slides>
  <Notes>10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지영섭 포트폴리오 - Quality Assurance</dc:title>
  <dc:subject>PptxGenJS Presentation</dc:subject>
  <dc:creator>지영섭</dc:creator>
  <cp:lastModifiedBy>영섭 지</cp:lastModifiedBy>
  <cp:revision>3</cp:revision>
  <dcterms:created xsi:type="dcterms:W3CDTF">2026-06-20T10:22:40Z</dcterms:created>
  <dcterms:modified xsi:type="dcterms:W3CDTF">2026-06-21T03:45:11Z</dcterms:modified>
</cp:coreProperties>
</file>